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72" r:id="rId1"/>
  </p:sldMasterIdLst>
  <p:notesMasterIdLst>
    <p:notesMasterId r:id="rId16"/>
  </p:notesMasterIdLst>
  <p:handoutMasterIdLst>
    <p:handoutMasterId r:id="rId17"/>
  </p:handoutMasterIdLst>
  <p:sldIdLst>
    <p:sldId id="1365" r:id="rId2"/>
    <p:sldId id="1356" r:id="rId3"/>
    <p:sldId id="1380" r:id="rId4"/>
    <p:sldId id="1370" r:id="rId5"/>
    <p:sldId id="1379" r:id="rId6"/>
    <p:sldId id="1381" r:id="rId7"/>
    <p:sldId id="1382" r:id="rId8"/>
    <p:sldId id="1384" r:id="rId9"/>
    <p:sldId id="1383" r:id="rId10"/>
    <p:sldId id="1375" r:id="rId11"/>
    <p:sldId id="1376" r:id="rId12"/>
    <p:sldId id="1385" r:id="rId13"/>
    <p:sldId id="1386" r:id="rId14"/>
    <p:sldId id="1363" r:id="rId15"/>
  </p:sldIdLst>
  <p:sldSz cx="12192000" cy="6858000"/>
  <p:notesSz cx="6797675" cy="992822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5pPr>
    <a:lvl6pPr marL="2286000" algn="l" defTabSz="914400" rtl="0" eaLnBrk="1" latinLnBrk="1" hangingPunct="1"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6pPr>
    <a:lvl7pPr marL="2743200" algn="l" defTabSz="914400" rtl="0" eaLnBrk="1" latinLnBrk="1" hangingPunct="1"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7pPr>
    <a:lvl8pPr marL="3200400" algn="l" defTabSz="914400" rtl="0" eaLnBrk="1" latinLnBrk="1" hangingPunct="1"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8pPr>
    <a:lvl9pPr marL="3657600" algn="l" defTabSz="914400" rtl="0" eaLnBrk="1" latinLnBrk="1" hangingPunct="1">
      <a:defRPr b="1" kern="1200">
        <a:solidFill>
          <a:schemeClr val="tx1"/>
        </a:solidFill>
        <a:latin typeface="Times New Roman" pitchFamily="18" charset="0"/>
        <a:ea typeface="SimSun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etPQ" initials="V" lastIdx="1" clrIdx="0">
    <p:extLst>
      <p:ext uri="{19B8F6BF-5375-455C-9EA6-DF929625EA0E}">
        <p15:presenceInfo xmlns:p15="http://schemas.microsoft.com/office/powerpoint/2012/main" userId="0c63635e6656773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1D528D"/>
    <a:srgbClr val="F5F5F5"/>
    <a:srgbClr val="5D5D5D"/>
    <a:srgbClr val="0099CC"/>
    <a:srgbClr val="135DA9"/>
    <a:srgbClr val="5F5F5F"/>
    <a:srgbClr val="0000FF"/>
    <a:srgbClr val="0066FF"/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6" autoAdjust="0"/>
    <p:restoredTop sz="96247" autoAdjust="0"/>
  </p:normalViewPr>
  <p:slideViewPr>
    <p:cSldViewPr>
      <p:cViewPr varScale="1">
        <p:scale>
          <a:sx n="159" d="100"/>
          <a:sy n="159" d="100"/>
        </p:scale>
        <p:origin x="456" y="114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354"/>
    </p:cViewPr>
  </p:sorterViewPr>
  <p:notesViewPr>
    <p:cSldViewPr>
      <p:cViewPr varScale="1">
        <p:scale>
          <a:sx n="62" d="100"/>
          <a:sy n="62" d="100"/>
        </p:scale>
        <p:origin x="2685" y="24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3"/>
            <a:ext cx="2946246" cy="498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07" tIns="49504" rIns="99007" bIns="49504" numCol="1" anchor="t" anchorCtr="0" compatLnSpc="1">
            <a:prstTxWarp prst="textNoShape">
              <a:avLst/>
            </a:prstTxWarp>
          </a:bodyPr>
          <a:lstStyle>
            <a:lvl1pPr algn="l" defTabSz="990769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828" y="3"/>
            <a:ext cx="2946246" cy="498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07" tIns="49504" rIns="99007" bIns="49504" numCol="1" anchor="t" anchorCtr="0" compatLnSpc="1">
            <a:prstTxWarp prst="textNoShape">
              <a:avLst/>
            </a:prstTxWarp>
          </a:bodyPr>
          <a:lstStyle>
            <a:lvl1pPr algn="r" defTabSz="990769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133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" y="9426632"/>
            <a:ext cx="2946246" cy="500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07" tIns="49504" rIns="99007" bIns="49504" numCol="1" anchor="b" anchorCtr="0" compatLnSpc="1">
            <a:prstTxWarp prst="textNoShape">
              <a:avLst/>
            </a:prstTxWarp>
          </a:bodyPr>
          <a:lstStyle>
            <a:lvl1pPr algn="l" defTabSz="990769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133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828" y="9426632"/>
            <a:ext cx="2946246" cy="500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07" tIns="49504" rIns="99007" bIns="49504" numCol="1" anchor="b" anchorCtr="0" compatLnSpc="1">
            <a:prstTxWarp prst="textNoShape">
              <a:avLst/>
            </a:prstTxWarp>
          </a:bodyPr>
          <a:lstStyle>
            <a:lvl1pPr algn="r" defTabSz="990769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17242098-3213-45CA-9608-2B21F5E517FC}" type="slidenum">
              <a:rPr lang="ko-KR" altLang="en-GB"/>
              <a:pPr>
                <a:defRPr/>
              </a:pPr>
              <a:t>‹#›</a:t>
            </a:fld>
            <a:endParaRPr lang="en-GB" altLang="ko-KR"/>
          </a:p>
        </p:txBody>
      </p:sp>
    </p:spTree>
    <p:extLst>
      <p:ext uri="{BB962C8B-B14F-4D97-AF65-F5344CB8AC3E}">
        <p14:creationId xmlns:p14="http://schemas.microsoft.com/office/powerpoint/2010/main" val="251893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3"/>
            <a:ext cx="2946246" cy="498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62" tIns="48582" rIns="97162" bIns="48582" numCol="1" anchor="t" anchorCtr="0" compatLnSpc="1">
            <a:prstTxWarp prst="textNoShape">
              <a:avLst/>
            </a:prstTxWarp>
          </a:bodyPr>
          <a:lstStyle>
            <a:lvl1pPr algn="l" defTabSz="972265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138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828" y="3"/>
            <a:ext cx="2946246" cy="498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62" tIns="48582" rIns="97162" bIns="48582" numCol="1" anchor="t" anchorCtr="0" compatLnSpc="1">
            <a:prstTxWarp prst="textNoShape">
              <a:avLst/>
            </a:prstTxWarp>
          </a:bodyPr>
          <a:lstStyle>
            <a:lvl1pPr algn="r" defTabSz="972265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" y="739775"/>
            <a:ext cx="6623050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294" y="4718903"/>
            <a:ext cx="5439101" cy="446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62" tIns="48582" rIns="97162" bIns="4858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38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426632"/>
            <a:ext cx="2946246" cy="500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62" tIns="48582" rIns="97162" bIns="48582" numCol="1" anchor="b" anchorCtr="0" compatLnSpc="1">
            <a:prstTxWarp prst="textNoShape">
              <a:avLst/>
            </a:prstTxWarp>
          </a:bodyPr>
          <a:lstStyle>
            <a:lvl1pPr algn="l" defTabSz="972265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GB" altLang="ko-KR"/>
          </a:p>
        </p:txBody>
      </p:sp>
      <p:sp>
        <p:nvSpPr>
          <p:cNvPr id="138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828" y="9426632"/>
            <a:ext cx="2946246" cy="500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62" tIns="48582" rIns="97162" bIns="48582" numCol="1" anchor="b" anchorCtr="0" compatLnSpc="1">
            <a:prstTxWarp prst="textNoShape">
              <a:avLst/>
            </a:prstTxWarp>
          </a:bodyPr>
          <a:lstStyle>
            <a:lvl1pPr algn="r" defTabSz="972265" eaLnBrk="1" hangingPunct="1">
              <a:defRPr sz="13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10A37E06-B523-488F-87E4-3508340D6357}" type="slidenum">
              <a:rPr lang="ko-KR" altLang="en-GB"/>
              <a:pPr>
                <a:defRPr/>
              </a:pPr>
              <a:t>‹#›</a:t>
            </a:fld>
            <a:endParaRPr lang="en-GB" altLang="ko-KR"/>
          </a:p>
        </p:txBody>
      </p:sp>
    </p:spTree>
    <p:extLst>
      <p:ext uri="{BB962C8B-B14F-4D97-AF65-F5344CB8AC3E}">
        <p14:creationId xmlns:p14="http://schemas.microsoft.com/office/powerpoint/2010/main" val="28456101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0A37E06-B523-488F-87E4-3508340D6357}" type="slidenum">
              <a:rPr lang="ko-KR" altLang="en-GB" smtClean="0"/>
              <a:pPr>
                <a:defRPr/>
              </a:pPr>
              <a:t>1</a:t>
            </a:fld>
            <a:endParaRPr lang="en-GB" altLang="ko-KR"/>
          </a:p>
        </p:txBody>
      </p:sp>
    </p:spTree>
    <p:extLst>
      <p:ext uri="{BB962C8B-B14F-4D97-AF65-F5344CB8AC3E}">
        <p14:creationId xmlns:p14="http://schemas.microsoft.com/office/powerpoint/2010/main" val="1484735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9893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152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870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07024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17488" y="787400"/>
            <a:ext cx="7027863" cy="3954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3990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8430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036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3717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977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1102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7334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3135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3550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052" y="476672"/>
            <a:ext cx="7969216" cy="537830"/>
          </a:xfrm>
        </p:spPr>
        <p:txBody>
          <a:bodyPr/>
          <a:lstStyle>
            <a:lvl1pPr>
              <a:defRPr sz="32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051" y="1196751"/>
            <a:ext cx="11055349" cy="5127849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8" y="6654790"/>
            <a:ext cx="2781265" cy="189958"/>
          </a:xfrm>
          <a:prstGeom prst="rect">
            <a:avLst/>
          </a:prstGeom>
        </p:spPr>
      </p:pic>
      <p:sp>
        <p:nvSpPr>
          <p:cNvPr id="23" name="직사각형 22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24" name="직사각형 23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509724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200934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9Slide.vn - 2019">
            <a:extLst>
              <a:ext uri="{FF2B5EF4-FFF2-40B4-BE49-F238E27FC236}">
                <a16:creationId xmlns:a16="http://schemas.microsoft.com/office/drawing/2014/main" id="{415EB74C-CFCA-4448-817B-961A2DF59155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1032" name="Rectangle 21"/>
          <p:cNvSpPr>
            <a:spLocks noGrp="1" noChangeArrowheads="1"/>
          </p:cNvSpPr>
          <p:nvPr>
            <p:ph type="title"/>
          </p:nvPr>
        </p:nvSpPr>
        <p:spPr bwMode="black">
          <a:xfrm>
            <a:off x="527051" y="227013"/>
            <a:ext cx="8065227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33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7051" y="981076"/>
            <a:ext cx="11055349" cy="534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15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0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3" r:id="rId1"/>
    <p:sldLayoutId id="2147484076" r:id="rId2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v"/>
        <a:defRPr sz="2800" b="1" baseline="0">
          <a:solidFill>
            <a:schemeClr val="accent1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0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9FDB056E-1838-4E94-B7FF-3B289F01D5C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23392" y="2564904"/>
            <a:ext cx="11017224" cy="1243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Lucida Bright" panose="02040602050505020304" pitchFamily="18" charset="0"/>
                <a:ea typeface="HY견명조" panose="02030600000101010101" pitchFamily="18" charset="-127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ko-KR" sz="2800" kern="0" dirty="0">
                <a:solidFill>
                  <a:srgbClr val="5D5D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An introduction on Self-supervised Learning</a:t>
            </a:r>
            <a:endParaRPr lang="ko-KR" altLang="en-US" sz="2800" kern="0" dirty="0">
              <a:solidFill>
                <a:srgbClr val="5D5D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0B668F3-0935-4FB4-9C3E-7049599849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927648" y="4149080"/>
            <a:ext cx="6264696" cy="187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ko-KR" sz="20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Presented by M.-D. Nguyen</a:t>
            </a:r>
            <a:br>
              <a:rPr lang="en-US" altLang="ko-KR" sz="20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20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Pusan National University</a:t>
            </a:r>
          </a:p>
          <a:p>
            <a:pPr algn="ctr"/>
            <a:endParaRPr lang="en-US" altLang="ko-KR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algn="ctr"/>
            <a:r>
              <a:rPr lang="en-US" altLang="ko-KR" kern="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November 8th, 2023</a:t>
            </a:r>
            <a:endParaRPr lang="ko-KR" altLang="en-US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844824"/>
            <a:ext cx="7848872" cy="7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4605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  <a:ea typeface="굴림" pitchFamily="34" charset="-127"/>
              </a:rPr>
              <a:t>General A</a:t>
            </a:r>
            <a:r>
              <a:rPr lang="en-US" altLang="ko-KR" sz="2400" b="0" i="1" dirty="0">
                <a:effectLst/>
              </a:rPr>
              <a:t>rchitecture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90984F-ABE8-CC6B-0485-9CFFB8444800}"/>
              </a:ext>
            </a:extLst>
          </p:cNvPr>
          <p:cNvSpPr txBox="1"/>
          <p:nvPr/>
        </p:nvSpPr>
        <p:spPr>
          <a:xfrm>
            <a:off x="407368" y="1471148"/>
            <a:ext cx="4752528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Transformation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Transformation block has the objective of generating different perturbations for the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Different perturbations give different points of view, which leads to different information.</a:t>
            </a:r>
            <a:endParaRPr lang="en-US" dirty="0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Representation Learning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The deep learning (DL) model that handles different views of data at once.</a:t>
            </a:r>
            <a:endParaRPr lang="en-US" b="0" dirty="0"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Self-supervised Learning Metric: </a:t>
            </a:r>
            <a:r>
              <a:rPr lang="en-US" b="0" dirty="0"/>
              <a:t>loss functions 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Learn the salient features among views.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Reduces noisy/redundant information.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8F5305-DA3B-1806-7B11-937E48046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880" y="1526530"/>
            <a:ext cx="6922833" cy="401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2355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9025332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  <a:ea typeface="굴림" pitchFamily="34" charset="-127"/>
              </a:rPr>
              <a:t>Subcategory-Redundancy Reduction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3FDFE3-9924-3BBD-7384-89F2DC4F155D}"/>
              </a:ext>
            </a:extLst>
          </p:cNvPr>
          <p:cNvSpPr txBox="1"/>
          <p:nvPr/>
        </p:nvSpPr>
        <p:spPr>
          <a:xfrm>
            <a:off x="479376" y="1283709"/>
            <a:ext cx="6024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Redundancy Reduction: </a:t>
            </a:r>
            <a:r>
              <a:rPr lang="en-US" b="0" dirty="0"/>
              <a:t>reduces the information while maintaining the meaningful information of the data.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Significant Researches: 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/>
              <a:t>Barlow Twins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/>
              <a:t>VICReg</a:t>
            </a:r>
            <a:endParaRPr lang="en-US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6BED74-E788-3B6E-0FCC-DCA924124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66" y="3068960"/>
            <a:ext cx="5582645" cy="304925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824912C-20EB-559C-5D64-25D1CB945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256" y="879135"/>
            <a:ext cx="5235109" cy="2201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F1530C-5855-6E0B-F1CE-A6BF46FC3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256" y="3651390"/>
            <a:ext cx="5235109" cy="215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F0FB12-C1C2-AE3E-B4DA-6B42FB0AD509}"/>
              </a:ext>
            </a:extLst>
          </p:cNvPr>
          <p:cNvSpPr txBox="1"/>
          <p:nvPr/>
        </p:nvSpPr>
        <p:spPr>
          <a:xfrm>
            <a:off x="6112991" y="2987660"/>
            <a:ext cx="5350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b="0" dirty="0"/>
              <a:t>Redundant Embeddings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AC6D3E-39C5-558B-6C29-AAF3B0E414E6}"/>
              </a:ext>
            </a:extLst>
          </p:cNvPr>
          <p:cNvSpPr txBox="1"/>
          <p:nvPr/>
        </p:nvSpPr>
        <p:spPr>
          <a:xfrm>
            <a:off x="6110118" y="5745800"/>
            <a:ext cx="5350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b="0" dirty="0"/>
              <a:t>Non-redundant Embeddings</a:t>
            </a:r>
          </a:p>
        </p:txBody>
      </p:sp>
    </p:spTree>
    <p:extLst>
      <p:ext uri="{BB962C8B-B14F-4D97-AF65-F5344CB8AC3E}">
        <p14:creationId xmlns:p14="http://schemas.microsoft.com/office/powerpoint/2010/main" val="237094565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8593284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  <a:ea typeface="굴림" pitchFamily="34" charset="-127"/>
              </a:rPr>
              <a:t>Subcategory – Contrastive Learning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A0B9E2-7C33-B60A-4560-27A5C0950CE9}"/>
              </a:ext>
            </a:extLst>
          </p:cNvPr>
          <p:cNvSpPr txBox="1"/>
          <p:nvPr/>
        </p:nvSpPr>
        <p:spPr>
          <a:xfrm>
            <a:off x="444341" y="1472707"/>
            <a:ext cx="5904657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Contrastive Learning: </a:t>
            </a:r>
            <a:r>
              <a:rPr lang="en-US" b="0" dirty="0"/>
              <a:t>learn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Contrastive losses pull latent representations of the same-class samples close together.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Push representations of the different class samples far away</a:t>
            </a:r>
          </a:p>
          <a:p>
            <a:pPr lvl="1"/>
            <a:r>
              <a:rPr lang="en-US" b="0">
                <a:cs typeface="Times New Roman" panose="02020603050405020304" pitchFamily="18" charset="0"/>
                <a:sym typeface="Wingdings" panose="05000000000000000000" pitchFamily="2" charset="2"/>
              </a:rPr>
              <a:t>→ that </a:t>
            </a:r>
            <a:r>
              <a:rPr lang="en-US" b="0">
                <a:sym typeface="Wingdings" panose="05000000000000000000" pitchFamily="2" charset="2"/>
              </a:rPr>
              <a:t>helps:</a:t>
            </a:r>
            <a:endParaRPr lang="en-US" b="0" dirty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/>
              <a:t>Margins improvement </a:t>
            </a:r>
            <a:r>
              <a:rPr lang="en-US" b="0" dirty="0"/>
              <a:t>among clusters.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Data representations become more meaningful and condense and reduces noise (because the data is more close to the anchor that represents the features of the cluster).</a:t>
            </a:r>
          </a:p>
          <a:p>
            <a:pPr marL="285750" lvl="1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Significant Researches: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/>
              <a:t>SimCLR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/>
              <a:t>MOCO</a:t>
            </a:r>
            <a:endParaRPr lang="en-US" b="0" dirty="0"/>
          </a:p>
        </p:txBody>
      </p:sp>
      <p:pic>
        <p:nvPicPr>
          <p:cNvPr id="2050" name="Picture 2" descr="Không có mô tả.">
            <a:extLst>
              <a:ext uri="{FF2B5EF4-FFF2-40B4-BE49-F238E27FC236}">
                <a16:creationId xmlns:a16="http://schemas.microsoft.com/office/drawing/2014/main" id="{D90387DF-E8C2-3D11-B6F5-6CE7D5307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033" y="1191750"/>
            <a:ext cx="5363626" cy="4809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79440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8377260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  <a:ea typeface="굴림" pitchFamily="34" charset="-127"/>
              </a:rPr>
              <a:t>Subcategory – Invariance Learning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4F50FF-8D1D-1A18-4AFA-50C4973868E7}"/>
              </a:ext>
            </a:extLst>
          </p:cNvPr>
          <p:cNvSpPr txBox="1"/>
          <p:nvPr/>
        </p:nvSpPr>
        <p:spPr>
          <a:xfrm>
            <a:off x="541163" y="1340768"/>
            <a:ext cx="55231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Invariance Learning: </a:t>
            </a:r>
            <a:r>
              <a:rPr lang="en-US" b="0" dirty="0"/>
              <a:t>learn the invariant representations among different data perturbations.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Non-causal part: does not lead to the ground-truth 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Causal part: the representations that leads to the ground-truth 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Causal part: the representations that leads to the ground-truth 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 is invariant to Y across different X (or S)</a:t>
            </a:r>
          </a:p>
          <a:p>
            <a:pPr lvl="1"/>
            <a:r>
              <a:rPr lang="en-US" b="0" dirty="0">
                <a:cs typeface="Times New Roman" panose="02020603050405020304" pitchFamily="18" charset="0"/>
                <a:sym typeface="Wingdings" panose="05000000000000000000" pitchFamily="2" charset="2"/>
              </a:rPr>
              <a:t>→ </a:t>
            </a:r>
            <a:r>
              <a:rPr lang="en-US" b="0" dirty="0">
                <a:sym typeface="Wingdings" panose="05000000000000000000" pitchFamily="2" charset="2"/>
              </a:rPr>
              <a:t>Learn invariant representations C can reduces the cost of learning S</a:t>
            </a:r>
            <a:endParaRPr lang="en-US" b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015E9-987B-F84F-15F6-67C8C2EBA2B4}"/>
              </a:ext>
            </a:extLst>
          </p:cNvPr>
          <p:cNvSpPr txBox="1"/>
          <p:nvPr/>
        </p:nvSpPr>
        <p:spPr>
          <a:xfrm>
            <a:off x="8691639" y="2033265"/>
            <a:ext cx="315991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1" indent="-285750">
              <a:buFont typeface="Wingdings" panose="05000000000000000000" pitchFamily="2" charset="2"/>
              <a:buChar char="v"/>
            </a:pPr>
            <a:r>
              <a:rPr lang="en-US" dirty="0"/>
              <a:t>Significant Researches: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 err="1"/>
              <a:t>LieGG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 err="1"/>
              <a:t>Augerino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Laplace-GGN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ISL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F13ECC-4011-F2EA-1648-154AF2258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648" y="4266425"/>
            <a:ext cx="7944544" cy="214157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F25DE2-24D7-2C2B-5761-826587717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685" y="1520788"/>
            <a:ext cx="2828359" cy="250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1895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462811" y="2598003"/>
            <a:ext cx="52663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Questionaire</a:t>
            </a:r>
            <a:r>
              <a:rPr kumimoji="0" lang="en-US" sz="4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^_^</a:t>
            </a:r>
            <a:endParaRPr kumimoji="0" lang="en-US" sz="4800" i="0" u="none" strike="noStrike" kern="1200" cap="none" spc="0" normalizeH="0" baseline="0" noProof="0" dirty="0">
              <a:ln>
                <a:noFill/>
              </a:ln>
              <a:solidFill>
                <a:srgbClr val="1D528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18699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6" name="Action Button: Custom 23">
            <a:hlinkClick r:id="" action="ppaction://noaction" highlightClick="1"/>
          </p:cNvPr>
          <p:cNvSpPr/>
          <p:nvPr/>
        </p:nvSpPr>
        <p:spPr>
          <a:xfrm>
            <a:off x="908741" y="1481156"/>
            <a:ext cx="3963124" cy="936104"/>
          </a:xfrm>
          <a:prstGeom prst="actionButtonBlank">
            <a:avLst/>
          </a:prstGeom>
          <a:solidFill>
            <a:schemeClr val="accent5">
              <a:lumMod val="20000"/>
              <a:lumOff val="80000"/>
            </a:schemeClr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eaLnBrk="0" fontAlgn="base" hangingPunct="0">
              <a:spcBef>
                <a:spcPts val="0"/>
              </a:spcBef>
              <a:spcAft>
                <a:spcPts val="0"/>
              </a:spcAft>
            </a:pPr>
            <a:r>
              <a:rPr lang="en-US" kern="12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Introduction</a:t>
            </a:r>
            <a:endParaRPr lang="en-US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Action Button: Custom 23">
            <a:hlinkClick r:id="" action="ppaction://noaction" highlightClick="1"/>
          </p:cNvPr>
          <p:cNvSpPr/>
          <p:nvPr/>
        </p:nvSpPr>
        <p:spPr>
          <a:xfrm>
            <a:off x="908741" y="2629023"/>
            <a:ext cx="3963124" cy="936104"/>
          </a:xfrm>
          <a:prstGeom prst="actionButtonBlank">
            <a:avLst/>
          </a:prstGeom>
          <a:solidFill>
            <a:schemeClr val="accent5">
              <a:lumMod val="20000"/>
              <a:lumOff val="80000"/>
            </a:schemeClr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eaLnBrk="0" fontAlgn="base" hangingPunct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Contrastive Learning</a:t>
            </a:r>
            <a:endParaRPr lang="en-US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Action Button: Custom 23">
            <a:hlinkClick r:id="" action="ppaction://noaction" highlightClick="1"/>
          </p:cNvPr>
          <p:cNvSpPr/>
          <p:nvPr/>
        </p:nvSpPr>
        <p:spPr>
          <a:xfrm>
            <a:off x="908741" y="3709143"/>
            <a:ext cx="3963124" cy="936104"/>
          </a:xfrm>
          <a:prstGeom prst="actionButtonBlank">
            <a:avLst/>
          </a:prstGeom>
          <a:solidFill>
            <a:schemeClr val="accent5">
              <a:lumMod val="20000"/>
              <a:lumOff val="80000"/>
            </a:schemeClr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eaLnBrk="0" fontAlgn="base" hangingPunct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Redundancy Reduction</a:t>
            </a:r>
            <a:endParaRPr lang="en-US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Action Button: Custom 23">
            <a:hlinkClick r:id="" action="ppaction://noaction" highlightClick="1"/>
          </p:cNvPr>
          <p:cNvSpPr/>
          <p:nvPr/>
        </p:nvSpPr>
        <p:spPr>
          <a:xfrm>
            <a:off x="5591944" y="1486884"/>
            <a:ext cx="4248472" cy="930376"/>
          </a:xfrm>
          <a:prstGeom prst="actionButtonBlank">
            <a:avLst/>
          </a:prstGeom>
          <a:solidFill>
            <a:srgbClr val="F5F5F5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Motivations </a:t>
            </a: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and Applications</a:t>
            </a:r>
            <a:endParaRPr lang="en-US" b="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General Architecture</a:t>
            </a:r>
            <a:endParaRPr lang="en-US" b="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Subcategory</a:t>
            </a:r>
            <a:endParaRPr lang="en-US" b="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Action Button: Custom 23">
            <a:hlinkClick r:id="" action="ppaction://noaction" highlightClick="1"/>
          </p:cNvPr>
          <p:cNvSpPr/>
          <p:nvPr/>
        </p:nvSpPr>
        <p:spPr>
          <a:xfrm>
            <a:off x="5589572" y="3713088"/>
            <a:ext cx="4250442" cy="928214"/>
          </a:xfrm>
          <a:prstGeom prst="actionButtonBlank">
            <a:avLst/>
          </a:prstGeom>
          <a:solidFill>
            <a:srgbClr val="F5F5F5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Barlow Twins</a:t>
            </a:r>
            <a:endParaRPr lang="en-US" b="0" dirty="0">
              <a:solidFill>
                <a:schemeClr val="tx2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VICReg</a:t>
            </a:r>
            <a:endParaRPr lang="en-US" b="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Meta</a:t>
            </a: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Mask</a:t>
            </a:r>
            <a:endParaRPr lang="en-US" b="0" dirty="0">
              <a:solidFill>
                <a:schemeClr val="tx2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Action Button: Custom 23">
            <a:hlinkClick r:id="" action="ppaction://noaction" highlightClick="1"/>
          </p:cNvPr>
          <p:cNvSpPr/>
          <p:nvPr/>
        </p:nvSpPr>
        <p:spPr>
          <a:xfrm>
            <a:off x="5591944" y="2629023"/>
            <a:ext cx="4248472" cy="936104"/>
          </a:xfrm>
          <a:prstGeom prst="actionButtonBlank">
            <a:avLst/>
          </a:prstGeom>
          <a:solidFill>
            <a:srgbClr val="F5F5F5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SimCLR</a:t>
            </a:r>
            <a:endParaRPr lang="en-US" b="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Table of contents</a:t>
            </a:r>
            <a:endParaRPr lang="ko-KR" altLang="en-US" dirty="0"/>
          </a:p>
        </p:txBody>
      </p:sp>
      <p:cxnSp>
        <p:nvCxnSpPr>
          <p:cNvPr id="7" name="직선 연결선 6"/>
          <p:cNvCxnSpPr>
            <a:cxnSpLocks/>
            <a:stCxn id="16" idx="0"/>
            <a:endCxn id="19" idx="2"/>
          </p:cNvCxnSpPr>
          <p:nvPr/>
        </p:nvCxnSpPr>
        <p:spPr bwMode="auto">
          <a:xfrm>
            <a:off x="4871865" y="1949208"/>
            <a:ext cx="720079" cy="2864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직선 연결선 19"/>
          <p:cNvCxnSpPr>
            <a:cxnSpLocks/>
            <a:stCxn id="17" idx="0"/>
            <a:endCxn id="25" idx="2"/>
          </p:cNvCxnSpPr>
          <p:nvPr/>
        </p:nvCxnSpPr>
        <p:spPr bwMode="auto">
          <a:xfrm>
            <a:off x="4871865" y="3097075"/>
            <a:ext cx="720079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직선 연결선 23"/>
          <p:cNvCxnSpPr>
            <a:cxnSpLocks/>
            <a:stCxn id="18" idx="0"/>
            <a:endCxn id="21" idx="2"/>
          </p:cNvCxnSpPr>
          <p:nvPr/>
        </p:nvCxnSpPr>
        <p:spPr bwMode="auto">
          <a:xfrm>
            <a:off x="4871865" y="4177195"/>
            <a:ext cx="71770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Action Button: Custom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7340548-F847-4AF8-9931-158E7ADEE759}"/>
              </a:ext>
            </a:extLst>
          </p:cNvPr>
          <p:cNvSpPr/>
          <p:nvPr/>
        </p:nvSpPr>
        <p:spPr>
          <a:xfrm>
            <a:off x="908741" y="4793207"/>
            <a:ext cx="3963124" cy="936104"/>
          </a:xfrm>
          <a:prstGeom prst="actionButtonBlank">
            <a:avLst/>
          </a:prstGeom>
          <a:solidFill>
            <a:schemeClr val="accent5">
              <a:lumMod val="20000"/>
              <a:lumOff val="80000"/>
            </a:schemeClr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eaLnBrk="0" fontAlgn="base" hangingPunct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Invariance Learning</a:t>
            </a:r>
            <a:endParaRPr lang="en-US" dirty="0"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Action Button: Custom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785E8B0-ED57-44C9-85E1-B3CF4D3FBF14}"/>
              </a:ext>
            </a:extLst>
          </p:cNvPr>
          <p:cNvSpPr/>
          <p:nvPr/>
        </p:nvSpPr>
        <p:spPr>
          <a:xfrm>
            <a:off x="5589572" y="4797152"/>
            <a:ext cx="4250442" cy="928214"/>
          </a:xfrm>
          <a:prstGeom prst="actionButtonBlank">
            <a:avLst/>
          </a:prstGeom>
          <a:solidFill>
            <a:srgbClr val="F5F5F5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hangingPunc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Laplace-GGN</a:t>
            </a:r>
            <a:endParaRPr lang="en-US" b="0" dirty="0">
              <a:solidFill>
                <a:schemeClr val="tx2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23">
            <a:extLst>
              <a:ext uri="{FF2B5EF4-FFF2-40B4-BE49-F238E27FC236}">
                <a16:creationId xmlns:a16="http://schemas.microsoft.com/office/drawing/2014/main" id="{61816CB3-25E0-4FC7-A7F8-EA645D46F441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 bwMode="auto">
          <a:xfrm>
            <a:off x="4871865" y="5261259"/>
            <a:ext cx="71770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518A22D-6FF9-4DA2-BF30-C299C573501B}"/>
              </a:ext>
            </a:extLst>
          </p:cNvPr>
          <p:cNvSpPr txBox="1"/>
          <p:nvPr/>
        </p:nvSpPr>
        <p:spPr>
          <a:xfrm>
            <a:off x="10416480" y="1710860"/>
            <a:ext cx="938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Day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04BFE91-BB1F-4B2A-982B-ED1C74B699AF}"/>
              </a:ext>
            </a:extLst>
          </p:cNvPr>
          <p:cNvSpPr txBox="1"/>
          <p:nvPr/>
        </p:nvSpPr>
        <p:spPr>
          <a:xfrm>
            <a:off x="10358107" y="3977140"/>
            <a:ext cx="938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Day 2</a:t>
            </a:r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281E5C84-FD9B-432C-81C4-949FF15C2C49}"/>
              </a:ext>
            </a:extLst>
          </p:cNvPr>
          <p:cNvSpPr/>
          <p:nvPr/>
        </p:nvSpPr>
        <p:spPr bwMode="auto">
          <a:xfrm>
            <a:off x="10075674" y="1481156"/>
            <a:ext cx="220041" cy="930376"/>
          </a:xfrm>
          <a:prstGeom prst="rightBrace">
            <a:avLst>
              <a:gd name="adj1" fmla="val 37439"/>
              <a:gd name="adj2" fmla="val 50704"/>
            </a:avLst>
          </a:prstGeom>
          <a:solidFill>
            <a:schemeClr val="accent1">
              <a:alpha val="0"/>
            </a:schemeClr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7" name="Right Brace 46">
            <a:extLst>
              <a:ext uri="{FF2B5EF4-FFF2-40B4-BE49-F238E27FC236}">
                <a16:creationId xmlns:a16="http://schemas.microsoft.com/office/drawing/2014/main" id="{BB5836F5-B746-4ECA-A40B-E92AD963D1A1}"/>
              </a:ext>
            </a:extLst>
          </p:cNvPr>
          <p:cNvSpPr/>
          <p:nvPr/>
        </p:nvSpPr>
        <p:spPr bwMode="auto">
          <a:xfrm>
            <a:off x="10075673" y="2637662"/>
            <a:ext cx="220042" cy="3087704"/>
          </a:xfrm>
          <a:prstGeom prst="rightBrace">
            <a:avLst>
              <a:gd name="adj1" fmla="val 78571"/>
              <a:gd name="adj2" fmla="val 50000"/>
            </a:avLst>
          </a:prstGeom>
          <a:solidFill>
            <a:schemeClr val="accent1">
              <a:alpha val="0"/>
            </a:schemeClr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6868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104155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</a:t>
            </a:r>
            <a:r>
              <a:rPr lang="en-US" altLang="ko-KR">
                <a:ea typeface="굴림" pitchFamily="34" charset="-127"/>
              </a:rPr>
              <a:t>: </a:t>
            </a:r>
            <a:r>
              <a:rPr lang="en-US" altLang="ko-KR" sz="2400" b="0" i="1">
                <a:effectLst/>
              </a:rPr>
              <a:t>Motivations - General </a:t>
            </a:r>
            <a:r>
              <a:rPr lang="en-US" altLang="ko-KR" sz="2400" b="0" i="1" dirty="0">
                <a:effectLst/>
              </a:rPr>
              <a:t>AI Architecture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2E623C-A86C-DF0B-5050-9259A3151619}"/>
              </a:ext>
            </a:extLst>
          </p:cNvPr>
          <p:cNvSpPr txBox="1"/>
          <p:nvPr/>
        </p:nvSpPr>
        <p:spPr>
          <a:xfrm>
            <a:off x="767408" y="1309985"/>
            <a:ext cx="4248472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Data Preprocessing: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Remove redundant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Reduce noise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Capture essential, semantically meaningful patterns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Deep Learning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Predict the data label based on the AI task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Loss Metric: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Leverage the Predicted Label and Label to measure the 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Calculate the Gradient Descent to update AI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462DB-128E-E39A-EEE2-8C34929B3031}"/>
              </a:ext>
            </a:extLst>
          </p:cNvPr>
          <p:cNvSpPr txBox="1"/>
          <p:nvPr/>
        </p:nvSpPr>
        <p:spPr>
          <a:xfrm>
            <a:off x="767408" y="5397141"/>
            <a:ext cx="8208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 The Self-supervised Learning (SSL) is located at the data </a:t>
            </a:r>
            <a:r>
              <a:rPr lang="en-US">
                <a:sym typeface="Wingdings" panose="05000000000000000000" pitchFamily="2" charset="2"/>
              </a:rPr>
              <a:t>preprocessing block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2613A1-768A-5811-6007-F6D389B40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856" y="1814647"/>
            <a:ext cx="7212040" cy="291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64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</a:t>
            </a:r>
            <a:r>
              <a:rPr lang="en-US" altLang="ko-KR">
                <a:ea typeface="굴림" pitchFamily="34" charset="-127"/>
              </a:rPr>
              <a:t>: </a:t>
            </a:r>
            <a:r>
              <a:rPr lang="en-US" altLang="ko-KR" sz="2400" b="0" i="1">
                <a:effectLst/>
              </a:rPr>
              <a:t>Motivations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E966AF-B2E1-1580-5B99-AC7C58EA45D3}"/>
              </a:ext>
            </a:extLst>
          </p:cNvPr>
          <p:cNvSpPr txBox="1"/>
          <p:nvPr/>
        </p:nvSpPr>
        <p:spPr>
          <a:xfrm>
            <a:off x="507137" y="1348020"/>
            <a:ext cx="5544617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Challenges: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Data Efficiency: annotating data with label is time-consuming and expensive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Scalability: data exponentially grow overtime</a:t>
            </a:r>
            <a:endParaRPr lang="en-US" dirty="0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dirty="0"/>
              <a:t>Benefits: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Feature Learning: extract rich meaningful features from raw data </a:t>
            </a:r>
            <a:r>
              <a:rPr lang="en-US" b="0" dirty="0">
                <a:sym typeface="Wingdings" panose="05000000000000000000" pitchFamily="2" charset="2"/>
              </a:rPr>
              <a:t> reduces computation cost for DL Model</a:t>
            </a: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Transfer Learning: provide strong representations that can be adapted to a wide range of downstream tasks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Domain Adaptation &amp; Generalization: help adapt models to new domains or tasks without the need for labeled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Unbiased Representation: offer more unbiased, domain independent representations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8D5C9E-D867-A4A5-E0D8-780830BD0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873" y="1070952"/>
            <a:ext cx="5497733" cy="471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70534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Không có mô tả.">
            <a:extLst>
              <a:ext uri="{FF2B5EF4-FFF2-40B4-BE49-F238E27FC236}">
                <a16:creationId xmlns:a16="http://schemas.microsoft.com/office/drawing/2014/main" id="{039B4C98-56A4-4DCA-7213-2C1CA0325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32" y="1518134"/>
            <a:ext cx="5871112" cy="1815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hông có mô tả.">
            <a:extLst>
              <a:ext uri="{FF2B5EF4-FFF2-40B4-BE49-F238E27FC236}">
                <a16:creationId xmlns:a16="http://schemas.microsoft.com/office/drawing/2014/main" id="{C882A9D7-D512-8BAA-557F-45BEA856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32" y="3068960"/>
            <a:ext cx="4817582" cy="269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</a:rPr>
              <a:t>Applications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B60183-7481-B9E8-3DE3-F79B25058BEB}"/>
              </a:ext>
            </a:extLst>
          </p:cNvPr>
          <p:cNvSpPr txBox="1"/>
          <p:nvPr/>
        </p:nvSpPr>
        <p:spPr>
          <a:xfrm>
            <a:off x="542200" y="982510"/>
            <a:ext cx="6154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Feature Learning: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A6FE77-DB14-A7F2-0FAF-FC5C594A1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8847" y="960403"/>
            <a:ext cx="4817582" cy="5013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010DD9-FF09-30FA-1ECC-1B8D56B1D917}"/>
              </a:ext>
            </a:extLst>
          </p:cNvPr>
          <p:cNvSpPr txBox="1"/>
          <p:nvPr/>
        </p:nvSpPr>
        <p:spPr>
          <a:xfrm>
            <a:off x="983432" y="6063496"/>
            <a:ext cx="84147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is more classified </a:t>
            </a:r>
            <a:r>
              <a:rPr lang="en-US" dirty="0">
                <a:cs typeface="Times New Roman" panose="02020603050405020304" pitchFamily="18" charset="0"/>
                <a:sym typeface="Wingdings" panose="05000000000000000000" pitchFamily="2" charset="2"/>
              </a:rPr>
              <a:t>→</a:t>
            </a:r>
            <a:r>
              <a:rPr lang="en-US" dirty="0">
                <a:sym typeface="Wingdings" panose="05000000000000000000" pitchFamily="2" charset="2"/>
              </a:rPr>
              <a:t> AI model needs less computation requirements.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392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</a:rPr>
              <a:t>Applications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B60183-7481-B9E8-3DE3-F79B25058BEB}"/>
              </a:ext>
            </a:extLst>
          </p:cNvPr>
          <p:cNvSpPr txBox="1"/>
          <p:nvPr/>
        </p:nvSpPr>
        <p:spPr>
          <a:xfrm>
            <a:off x="415362" y="1092387"/>
            <a:ext cx="5973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Transfer Learning: </a:t>
            </a:r>
            <a:r>
              <a:rPr lang="en-US" b="0" dirty="0"/>
              <a:t>provide strong representations that can be adapted to a wide range of downstream tasks.</a:t>
            </a:r>
          </a:p>
        </p:txBody>
      </p:sp>
      <p:pic>
        <p:nvPicPr>
          <p:cNvPr id="2050" name="Picture 2" descr="Không có mô tả.">
            <a:extLst>
              <a:ext uri="{FF2B5EF4-FFF2-40B4-BE49-F238E27FC236}">
                <a16:creationId xmlns:a16="http://schemas.microsoft.com/office/drawing/2014/main" id="{CF99E8FD-4859-91F5-B555-AEF228940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67" y="3715209"/>
            <a:ext cx="5981713" cy="194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hông có mô tả.">
            <a:extLst>
              <a:ext uri="{FF2B5EF4-FFF2-40B4-BE49-F238E27FC236}">
                <a16:creationId xmlns:a16="http://schemas.microsoft.com/office/drawing/2014/main" id="{3A3DBD8C-5E10-3581-3CB3-E7C44B967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069" y="3926038"/>
            <a:ext cx="4820677" cy="18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E16858-2F6A-5E83-DCC8-FB048F1FD472}"/>
              </a:ext>
            </a:extLst>
          </p:cNvPr>
          <p:cNvSpPr>
            <a:spLocks noGrp="1"/>
          </p:cNvSpPr>
          <p:nvPr/>
        </p:nvSpPr>
        <p:spPr bwMode="auto">
          <a:xfrm>
            <a:off x="719238" y="5877272"/>
            <a:ext cx="10753524" cy="692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v"/>
              <a:defRPr sz="2400" b="1" baseline="0">
                <a:solidFill>
                  <a:schemeClr val="accent1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[*]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Xingyi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Yang,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Xuehai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He,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Yuxiao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Liang, Yue Yang,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Shanghang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Zhang,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Pengtao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Xie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“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Transfer Learning or Self-supervised Learning? A Tale of Two Pretraining Paradigms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”, </a:t>
            </a:r>
            <a:r>
              <a:rPr lang="en-US" sz="1400" b="0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Arxiv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arxiv.org/abs/2007.04234</a:t>
            </a:r>
          </a:p>
        </p:txBody>
      </p:sp>
      <p:pic>
        <p:nvPicPr>
          <p:cNvPr id="2054" name="Picture 6" descr="Không có mô tả.">
            <a:extLst>
              <a:ext uri="{FF2B5EF4-FFF2-40B4-BE49-F238E27FC236}">
                <a16:creationId xmlns:a16="http://schemas.microsoft.com/office/drawing/2014/main" id="{8AB4E334-D6D9-BC12-BF8E-086712D35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069" y="626861"/>
            <a:ext cx="5376762" cy="309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582BE1-7E60-0CF0-9DD4-7C1F4557DF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432" y="2122511"/>
            <a:ext cx="4840748" cy="14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647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</a:rPr>
              <a:t>Applications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B60183-7481-B9E8-3DE3-F79B25058BEB}"/>
              </a:ext>
            </a:extLst>
          </p:cNvPr>
          <p:cNvSpPr txBox="1"/>
          <p:nvPr/>
        </p:nvSpPr>
        <p:spPr>
          <a:xfrm>
            <a:off x="331993" y="2513364"/>
            <a:ext cx="5259951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Domain Adaptation &amp; Generalization: </a:t>
            </a:r>
            <a:r>
              <a:rPr lang="en-US" b="0" dirty="0"/>
              <a:t>help adapt models to new domains or tasks without the need for labeled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Contrastive losses maps latent representations of the same-class samples close together.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Learn domain-invariant representation </a:t>
            </a:r>
          </a:p>
          <a:p>
            <a:pPr lvl="1">
              <a:spcBef>
                <a:spcPts val="600"/>
              </a:spcBef>
            </a:pPr>
            <a:r>
              <a:rPr lang="en-US" dirty="0">
                <a:cs typeface="Times New Roman" panose="02020603050405020304" pitchFamily="18" charset="0"/>
                <a:sym typeface="Wingdings" panose="05000000000000000000" pitchFamily="2" charset="2"/>
              </a:rPr>
              <a:t>→</a:t>
            </a:r>
            <a:r>
              <a:rPr lang="en-US" dirty="0">
                <a:sym typeface="Wingdings" panose="05000000000000000000" pitchFamily="2" charset="2"/>
              </a:rPr>
              <a:t> Improves Domain Generalization among domains.</a:t>
            </a:r>
            <a:endParaRPr lang="en-US" dirty="0"/>
          </a:p>
        </p:txBody>
      </p:sp>
      <p:pic>
        <p:nvPicPr>
          <p:cNvPr id="3074" name="Picture 2" descr="Không có mô tả.">
            <a:extLst>
              <a:ext uri="{FF2B5EF4-FFF2-40B4-BE49-F238E27FC236}">
                <a16:creationId xmlns:a16="http://schemas.microsoft.com/office/drawing/2014/main" id="{EDCB0A7F-32BB-B711-E89F-9FDAADE3A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8" y="1520788"/>
            <a:ext cx="5259951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CB33E86-96DA-7141-BA67-0DCDAACE6C86}"/>
              </a:ext>
            </a:extLst>
          </p:cNvPr>
          <p:cNvSpPr>
            <a:spLocks noGrp="1"/>
          </p:cNvSpPr>
          <p:nvPr/>
        </p:nvSpPr>
        <p:spPr bwMode="auto">
          <a:xfrm>
            <a:off x="719238" y="5877272"/>
            <a:ext cx="10753524" cy="692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v"/>
              <a:defRPr sz="2400" b="1" baseline="0">
                <a:solidFill>
                  <a:schemeClr val="accent1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[*]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Daehee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Kim,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Youngjun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Yoo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Seunghyun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Park,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Jinkyu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Kim,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Jaekoo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Lee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“</a:t>
            </a:r>
            <a:r>
              <a:rPr lang="en-US" sz="1400" b="0" i="0" dirty="0" err="1">
                <a:solidFill>
                  <a:srgbClr val="000000"/>
                </a:solidFill>
                <a:effectLst/>
              </a:rPr>
              <a:t>SelfReg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: Self-supervised Contrastive Regularization for Domain Generalization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”, ICCV, 2021.</a:t>
            </a:r>
          </a:p>
        </p:txBody>
      </p:sp>
    </p:spTree>
    <p:extLst>
      <p:ext uri="{BB962C8B-B14F-4D97-AF65-F5344CB8AC3E}">
        <p14:creationId xmlns:p14="http://schemas.microsoft.com/office/powerpoint/2010/main" val="285306137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</a:rPr>
              <a:t>Applications</a:t>
            </a:r>
            <a:endParaRPr lang="ko-KR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CB33E86-96DA-7141-BA67-0DCDAACE6C86}"/>
              </a:ext>
            </a:extLst>
          </p:cNvPr>
          <p:cNvSpPr>
            <a:spLocks noGrp="1"/>
          </p:cNvSpPr>
          <p:nvPr/>
        </p:nvSpPr>
        <p:spPr bwMode="auto">
          <a:xfrm>
            <a:off x="719238" y="5877272"/>
            <a:ext cx="10753524" cy="692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v"/>
              <a:defRPr sz="2400" b="1" baseline="0">
                <a:solidFill>
                  <a:schemeClr val="accent1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[*]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Daehee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Kim,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Youngjun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Yoo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Seunghyun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Park,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Jinkyu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Kim,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Jaekoo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Lee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“</a:t>
            </a:r>
            <a:r>
              <a:rPr lang="en-US" sz="1400" b="0" i="0" dirty="0" err="1">
                <a:solidFill>
                  <a:srgbClr val="000000"/>
                </a:solidFill>
                <a:effectLst/>
              </a:rPr>
              <a:t>SelfReg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: Self-supervised Contrastive Regularization for Domain Generalization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”, ICCV, 2021.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363699-7C85-6AEF-0478-B522C9813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" y="1285718"/>
            <a:ext cx="12192000" cy="428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4303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1. Introduction: </a:t>
            </a:r>
            <a:r>
              <a:rPr lang="en-US" altLang="ko-KR" sz="2400" b="0" i="1" dirty="0">
                <a:effectLst/>
              </a:rPr>
              <a:t>Applications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B60183-7481-B9E8-3DE3-F79B25058BEB}"/>
              </a:ext>
            </a:extLst>
          </p:cNvPr>
          <p:cNvSpPr txBox="1"/>
          <p:nvPr/>
        </p:nvSpPr>
        <p:spPr>
          <a:xfrm>
            <a:off x="551383" y="1251767"/>
            <a:ext cx="5544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Biased sampling </a:t>
            </a:r>
            <a:r>
              <a:rPr lang="en-US" b="0" dirty="0"/>
              <a:t>leads to the reduction in AI performance.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Unbiased Representation: </a:t>
            </a:r>
            <a:r>
              <a:rPr lang="en-US" b="0" dirty="0"/>
              <a:t>offer more unbiased, domain independent representations.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C87A7C-FDEC-3711-D15F-12E48A3DB5CF}"/>
              </a:ext>
            </a:extLst>
          </p:cNvPr>
          <p:cNvSpPr>
            <a:spLocks noGrp="1"/>
          </p:cNvSpPr>
          <p:nvPr/>
        </p:nvSpPr>
        <p:spPr bwMode="auto">
          <a:xfrm>
            <a:off x="383283" y="6165095"/>
            <a:ext cx="11425434" cy="40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v"/>
              <a:defRPr sz="2400" b="1" baseline="0">
                <a:solidFill>
                  <a:schemeClr val="accent1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2"/>
                </a:solidFill>
                <a:latin typeface="Arial" panose="020B0604020202020204" pitchFamily="34" charset="0"/>
                <a:ea typeface="HY견명조" panose="02030600000101010101" pitchFamily="18" charset="-127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[*]</a:t>
            </a:r>
            <a:r>
              <a:rPr lang="en-US" sz="1400" b="0" i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 Ching-Yao Chuang, Joshua Robinson, Lin Yen-Chen, Antonio Torralba, Stefanie </a:t>
            </a:r>
            <a:r>
              <a:rPr lang="en-US" sz="1400" b="0" i="1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Jegelka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“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Debiased Contrastive Learning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”, </a:t>
            </a:r>
            <a:r>
              <a:rPr lang="en-US" sz="1400" b="0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NeurIPS</a:t>
            </a:r>
            <a:r>
              <a:rPr lang="en-US" sz="1400" b="0" dirty="0">
                <a:solidFill>
                  <a:schemeClr val="tx2">
                    <a:lumMod val="95000"/>
                    <a:lumOff val="5000"/>
                  </a:schemeClr>
                </a:solidFill>
              </a:rPr>
              <a:t>, 2020.</a:t>
            </a:r>
          </a:p>
        </p:txBody>
      </p:sp>
      <p:pic>
        <p:nvPicPr>
          <p:cNvPr id="4098" name="Picture 2" descr="Không có mô tả.">
            <a:extLst>
              <a:ext uri="{FF2B5EF4-FFF2-40B4-BE49-F238E27FC236}">
                <a16:creationId xmlns:a16="http://schemas.microsoft.com/office/drawing/2014/main" id="{E025970F-C2E2-505A-BEA2-9EBC8981F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934" y="3369655"/>
            <a:ext cx="10056440" cy="286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Không có mô tả.">
            <a:extLst>
              <a:ext uri="{FF2B5EF4-FFF2-40B4-BE49-F238E27FC236}">
                <a16:creationId xmlns:a16="http://schemas.microsoft.com/office/drawing/2014/main" id="{2210F5A9-002D-8B25-AB1B-5740755DC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368" y="595972"/>
            <a:ext cx="5947503" cy="286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25455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Theme1">
  <a:themeElements>
    <a:clrScheme name="20060925-Routing-Survey-pnthai 1">
      <a:dk1>
        <a:srgbClr val="1D528D"/>
      </a:dk1>
      <a:lt1>
        <a:srgbClr val="FFFFFF"/>
      </a:lt1>
      <a:dk2>
        <a:srgbClr val="000000"/>
      </a:dk2>
      <a:lt2>
        <a:srgbClr val="DDDDDD"/>
      </a:lt2>
      <a:accent1>
        <a:srgbClr val="0099CC"/>
      </a:accent1>
      <a:accent2>
        <a:srgbClr val="79A8ED"/>
      </a:accent2>
      <a:accent3>
        <a:srgbClr val="FFFFFF"/>
      </a:accent3>
      <a:accent4>
        <a:srgbClr val="174578"/>
      </a:accent4>
      <a:accent5>
        <a:srgbClr val="AACAE2"/>
      </a:accent5>
      <a:accent6>
        <a:srgbClr val="6D98D7"/>
      </a:accent6>
      <a:hlink>
        <a:srgbClr val="518FE1"/>
      </a:hlink>
      <a:folHlink>
        <a:srgbClr val="9999FF"/>
      </a:folHlink>
    </a:clrScheme>
    <a:fontScheme name="20060925-Routing-Survey-pntha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>
          <a:solidFill>
            <a:schemeClr val="tx1"/>
          </a:solidFill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20060925-Routing-Survey-pnthai 1">
        <a:dk1>
          <a:srgbClr val="1D528D"/>
        </a:dk1>
        <a:lt1>
          <a:srgbClr val="FFFFFF"/>
        </a:lt1>
        <a:dk2>
          <a:srgbClr val="000000"/>
        </a:dk2>
        <a:lt2>
          <a:srgbClr val="DDDDDD"/>
        </a:lt2>
        <a:accent1>
          <a:srgbClr val="0099CC"/>
        </a:accent1>
        <a:accent2>
          <a:srgbClr val="79A8ED"/>
        </a:accent2>
        <a:accent3>
          <a:srgbClr val="FFFFFF"/>
        </a:accent3>
        <a:accent4>
          <a:srgbClr val="174578"/>
        </a:accent4>
        <a:accent5>
          <a:srgbClr val="AACAE2"/>
        </a:accent5>
        <a:accent6>
          <a:srgbClr val="6D98D7"/>
        </a:accent6>
        <a:hlink>
          <a:srgbClr val="518FE1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2">
        <a:dk1>
          <a:srgbClr val="003366"/>
        </a:dk1>
        <a:lt1>
          <a:srgbClr val="FFFFFF"/>
        </a:lt1>
        <a:dk2>
          <a:srgbClr val="000000"/>
        </a:dk2>
        <a:lt2>
          <a:srgbClr val="DDDDDD"/>
        </a:lt2>
        <a:accent1>
          <a:srgbClr val="5C96CA"/>
        </a:accent1>
        <a:accent2>
          <a:srgbClr val="29BBAA"/>
        </a:accent2>
        <a:accent3>
          <a:srgbClr val="FFFFFF"/>
        </a:accent3>
        <a:accent4>
          <a:srgbClr val="002A56"/>
        </a:accent4>
        <a:accent5>
          <a:srgbClr val="B5C9E1"/>
        </a:accent5>
        <a:accent6>
          <a:srgbClr val="24A99A"/>
        </a:accent6>
        <a:hlink>
          <a:srgbClr val="009390"/>
        </a:hlink>
        <a:folHlink>
          <a:srgbClr val="8FC5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3">
        <a:dk1>
          <a:srgbClr val="1C6184"/>
        </a:dk1>
        <a:lt1>
          <a:srgbClr val="FFFFFF"/>
        </a:lt1>
        <a:dk2>
          <a:srgbClr val="000000"/>
        </a:dk2>
        <a:lt2>
          <a:srgbClr val="DDDDDD"/>
        </a:lt2>
        <a:accent1>
          <a:srgbClr val="72B88E"/>
        </a:accent1>
        <a:accent2>
          <a:srgbClr val="75B5EF"/>
        </a:accent2>
        <a:accent3>
          <a:srgbClr val="FFFFFF"/>
        </a:accent3>
        <a:accent4>
          <a:srgbClr val="165270"/>
        </a:accent4>
        <a:accent5>
          <a:srgbClr val="BCD8C6"/>
        </a:accent5>
        <a:accent6>
          <a:srgbClr val="69A4D9"/>
        </a:accent6>
        <a:hlink>
          <a:srgbClr val="329ABA"/>
        </a:hlink>
        <a:folHlink>
          <a:srgbClr val="655D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1BF82BDA-52EC-4BAC-81C7-30BF945DA904}" vid="{C77B15A6-0725-4EDF-A815-ACB60FE818A7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63658</TotalTime>
  <Words>749</Words>
  <Application>Microsoft Office PowerPoint</Application>
  <PresentationFormat>Widescreen</PresentationFormat>
  <Paragraphs>122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맑은 고딕</vt:lpstr>
      <vt:lpstr>Arial</vt:lpstr>
      <vt:lpstr>Times New Roman</vt:lpstr>
      <vt:lpstr>Verdana</vt:lpstr>
      <vt:lpstr>Wingdings</vt:lpstr>
      <vt:lpstr>Theme1</vt:lpstr>
      <vt:lpstr>PowerPoint Presentation</vt:lpstr>
      <vt:lpstr>Table of contents</vt:lpstr>
      <vt:lpstr>1. Introduction: Motivations - General AI Architecture</vt:lpstr>
      <vt:lpstr>1. Introduction: Motivations</vt:lpstr>
      <vt:lpstr>1. Introduction: Applications</vt:lpstr>
      <vt:lpstr>1. Introduction: Applications</vt:lpstr>
      <vt:lpstr>1. Introduction: Applications</vt:lpstr>
      <vt:lpstr>1. Introduction: Applications</vt:lpstr>
      <vt:lpstr>1. Introduction: Applications</vt:lpstr>
      <vt:lpstr>1. Introduction: General Architecture</vt:lpstr>
      <vt:lpstr>1. Introduction: Subcategory-Redundancy Reduction</vt:lpstr>
      <vt:lpstr>1. Introduction: Subcategory – Contrastive Learning</vt:lpstr>
      <vt:lpstr>1. Introduction: Subcategory – Invariance Learning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Presentation_TCD_Pham</dc:title>
  <dc:subject>9Slide.vn</dc:subject>
  <dc:creator>M-. Duong Nguyen</dc:creator>
  <cp:keywords>Research;Pham Quoc Viet;TCD</cp:keywords>
  <dc:description>9Slide.vn</dc:description>
  <cp:lastModifiedBy>Minh Duong  Nguyen</cp:lastModifiedBy>
  <cp:revision>5622</cp:revision>
  <cp:lastPrinted>2022-10-13T07:27:53Z</cp:lastPrinted>
  <dcterms:created xsi:type="dcterms:W3CDTF">2006-09-25T06:32:52Z</dcterms:created>
  <dcterms:modified xsi:type="dcterms:W3CDTF">2023-11-07T13:31:02Z</dcterms:modified>
  <cp:category>9Slide.vn</cp:category>
</cp:coreProperties>
</file>